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48" r:id="rId2"/>
    <p:sldId id="404" r:id="rId3"/>
    <p:sldId id="405" r:id="rId4"/>
    <p:sldId id="406" r:id="rId5"/>
    <p:sldId id="409" r:id="rId6"/>
    <p:sldId id="410" r:id="rId7"/>
    <p:sldId id="407" r:id="rId8"/>
    <p:sldId id="408" r:id="rId9"/>
    <p:sldId id="411" r:id="rId10"/>
    <p:sldId id="412" r:id="rId11"/>
    <p:sldId id="413" r:id="rId12"/>
    <p:sldId id="415" r:id="rId13"/>
    <p:sldId id="417" r:id="rId14"/>
    <p:sldId id="418" r:id="rId15"/>
    <p:sldId id="419" r:id="rId16"/>
    <p:sldId id="420" r:id="rId17"/>
    <p:sldId id="421" r:id="rId18"/>
    <p:sldId id="422" r:id="rId19"/>
    <p:sldId id="425" r:id="rId20"/>
    <p:sldId id="423" r:id="rId21"/>
    <p:sldId id="424" r:id="rId22"/>
    <p:sldId id="430" r:id="rId23"/>
    <p:sldId id="414" r:id="rId24"/>
    <p:sldId id="428" r:id="rId25"/>
    <p:sldId id="429" r:id="rId26"/>
    <p:sldId id="427" r:id="rId27"/>
    <p:sldId id="431" r:id="rId28"/>
    <p:sldId id="433" r:id="rId29"/>
    <p:sldId id="416" r:id="rId30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16"/>
    <p:restoredTop sz="87595"/>
  </p:normalViewPr>
  <p:slideViewPr>
    <p:cSldViewPr snapToGrid="0">
      <p:cViewPr varScale="1">
        <p:scale>
          <a:sx n="99" d="100"/>
          <a:sy n="99" d="100"/>
        </p:scale>
        <p:origin x="1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BFB53-4C3A-764C-8469-82DA9B05D7CF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A807E-721F-8648-8BFF-0D16E9E43BA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8763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6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9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93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the problem as whole : </a:t>
            </a:r>
            <a:r>
              <a:rPr lang="en-US" dirty="0" err="1"/>
              <a:t>Diğer</a:t>
            </a:r>
            <a:r>
              <a:rPr lang="en-US" dirty="0"/>
              <a:t> ml </a:t>
            </a:r>
            <a:r>
              <a:rPr lang="en-US" dirty="0" err="1"/>
              <a:t>algoritmaları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subtask </a:t>
            </a:r>
            <a:r>
              <a:rPr lang="en-US" dirty="0" err="1"/>
              <a:t>ler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oalrak</a:t>
            </a:r>
            <a:r>
              <a:rPr lang="en-US" dirty="0"/>
              <a:t> ana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başarıyı</a:t>
            </a:r>
            <a:r>
              <a:rPr lang="en-US" dirty="0"/>
              <a:t> maximize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öalışır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Dezavantaj</a:t>
            </a:r>
            <a:r>
              <a:rPr lang="en-US" dirty="0"/>
              <a:t>: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 (RL)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geniş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ihtiyaç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duyar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otomatik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Ancak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toplama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hızı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dinamikleri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sınırlandırılır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eğrisini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yavaşlatır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zamanda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içerir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neden-sonuç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ilişkisi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değildir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politikayı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keşfetmesini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zorlaştırır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Ayrıca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RL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konusunda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zayıf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olması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güven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gelişimi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açısından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engel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26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26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64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00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59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56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51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43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43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45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16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33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80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bağlıdır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mimarisi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alınan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probleme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yapılandırılır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her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tanımlanmıştır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hiperparametrelerin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parçasını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özellikleri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bunlarda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küçük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değişiklik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çıktı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üzerinde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etkiye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sahip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24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26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20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47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46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06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8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84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11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more data, using less features,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43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türüdür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sinyalini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yanılma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kararlar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almaya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çevreyle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ceza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birikimli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Diğer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stillerinden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örneğin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denetimsiz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farklı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takip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etiketli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bilgi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gerektirmez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Bunun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keşif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belirtilmesi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bilinmemesi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durumlarında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uygulanabilir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hale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oynama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robotik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sistemleri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birçok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umut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sonuçlar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göstermiştir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99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816D-C141-54BC-73BB-BC94EC874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0E735-C91A-68CD-8554-9D060042E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2F1F4-3576-C724-DB85-05A1A4BC6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8660D-B924-5337-2BCC-8EB5BB06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1EA41-D099-5B72-9067-39F2FFF1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940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1939-031D-C5AC-889A-0705DA32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19C90-8D43-2011-7545-3711FF14A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262D5-9D12-6A33-2079-234AB60D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82D0D-8921-5B82-69B7-CC2F5C5B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AE6BA-C2C9-E9D1-6752-DE95CDC8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08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D7EEA9-B768-96E2-B82B-5EF21A413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88928-E82F-179C-6AA0-C30FFF7C6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F2C64-C546-AE89-D5FB-F0E3EDDA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3F59-264D-220F-D1E8-27B54651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ACD39-6F31-C6B9-362A-1ED1DEBB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79648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2546122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79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D14C-412F-ACD6-3AA6-8110C2AE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F45D-C591-F160-2EBD-52AF38F1E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EE2D5-6A93-8BC8-E0FB-A273B5442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9F3AB-A77F-1E37-3164-919E6887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3E067-79AA-0036-05D1-1E811EC6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9416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1561-5153-F014-16A1-7A8581B28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8264D-B449-DA87-2A71-48289C754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90C2F-9B84-CB39-5C7D-609F9643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7FCC0-88C2-768E-44BC-B1B6F2E5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68B8A-E5E5-DBF9-7A3C-9371EC6D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1153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824A-AB34-3920-9E1F-1E7A8E62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38AF-4BB0-EE21-EA95-BEAF3C73D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42F01-A6A6-42DD-620D-3F6569CA5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AEEB0-62C0-120D-A9A0-9F5866FCE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CE13C-3E9F-9EDA-E88C-E43A147F5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6055E-315D-525B-8B8E-4C388936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4719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E6CA-12B2-5D7D-769B-EB55834B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6260B-6B4F-7E7C-0D48-7DED81952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49709-3913-6247-6893-70986D18B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4E5F8-2913-CBB9-0E42-AA280F4DB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F3C475-9C4E-0AE9-BF99-3852A7741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53C25-8910-0F09-6965-FA5BE97A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C8149-7145-66D6-06A8-F4CABCF5A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6B9D9-F508-FAEE-F226-A2844E5A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82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E7E4-9A93-B162-8E84-AE94259E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22454-1FCD-C482-63FA-630FE98BA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8F021-FF04-8A4C-D1EB-86627D582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3A57A-D2CA-75FB-80A3-E096677A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9360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FDF64-0FB3-B427-56FC-138E55B7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CF12A-49CA-2BAE-E5DD-10471F28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8E492-F7EB-EAFB-31BF-C82C62B4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6095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C468E-B036-0401-2856-99C98F3D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5AC82-A7D8-A9C0-DF80-780E14AE8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12C76-30C9-6D54-2F5E-01C891A42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C8815-43D1-7134-69B4-FAFEA6C7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BA7E3-8BAB-1B75-8E3F-2DD94D81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A19E0-898D-67FF-0743-199B6D97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302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722C-A957-1D8B-7979-ABAB2913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182633-3C1E-C633-0F0C-6E8C7EF0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5883E-25AE-A92E-AE06-C7C81B757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BD496-37E6-1983-309F-0377A819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8F694-82CA-6A78-8B0B-41F50001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94F54-6FA1-9B71-20FF-2177A682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710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C26902-BAE9-320F-46B5-ABA68EEBC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C8E40-05A4-6123-2CBD-4003543AB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57FD9-59A4-A867-EDDA-CECDD39B5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44F0D-1BF9-B3CD-05B3-156EC6CB0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82E57-05E3-9950-0F11-FDF604B6D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856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malcankara/anlp21/tree/main/0.setu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Giriş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11 Ekim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651600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654FE-0489-CD15-3F6D-C6836971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8" y="873149"/>
            <a:ext cx="8887017" cy="368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F88C6-D825-0019-A422-A541C02A6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42" r="11866"/>
          <a:stretch/>
        </p:blipFill>
        <p:spPr>
          <a:xfrm>
            <a:off x="897104" y="2272967"/>
            <a:ext cx="4498427" cy="2655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317F8-482E-B2DC-5B3D-D7DF17D0725D}"/>
              </a:ext>
            </a:extLst>
          </p:cNvPr>
          <p:cNvSpPr txBox="1"/>
          <p:nvPr/>
        </p:nvSpPr>
        <p:spPr>
          <a:xfrm>
            <a:off x="1114097" y="1572839"/>
            <a:ext cx="1042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y is real, we talk about regression. 		When y is discrete, we talk about classification</a:t>
            </a:r>
            <a:endParaRPr lang="en-T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CD8DB-8736-A3E7-B7B6-8DF5CDA6C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79527"/>
            <a:ext cx="5693978" cy="24989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909D3C-4442-9704-39FA-9719576688A9}"/>
              </a:ext>
            </a:extLst>
          </p:cNvPr>
          <p:cNvSpPr txBox="1"/>
          <p:nvPr/>
        </p:nvSpPr>
        <p:spPr>
          <a:xfrm>
            <a:off x="5170357" y="5016899"/>
            <a:ext cx="3416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• k-Nearest Neighbors </a:t>
            </a:r>
          </a:p>
          <a:p>
            <a:r>
              <a:rPr lang="en-US" sz="1400" dirty="0"/>
              <a:t>• Linear Regression </a:t>
            </a:r>
          </a:p>
          <a:p>
            <a:r>
              <a:rPr lang="en-US" sz="1400" dirty="0"/>
              <a:t>• Logistic Regression </a:t>
            </a:r>
          </a:p>
          <a:p>
            <a:r>
              <a:rPr lang="en-US" sz="1400" dirty="0"/>
              <a:t>• Support Vector Machines (SVMs) </a:t>
            </a:r>
          </a:p>
          <a:p>
            <a:r>
              <a:rPr lang="en-US" sz="1400" dirty="0"/>
              <a:t>• Decision Trees and </a:t>
            </a:r>
            <a:r>
              <a:rPr lang="en-US" sz="1400" dirty="0" err="1"/>
              <a:t>RandomForests</a:t>
            </a:r>
            <a:r>
              <a:rPr lang="en-US" sz="1400" dirty="0"/>
              <a:t> </a:t>
            </a:r>
          </a:p>
          <a:p>
            <a:r>
              <a:rPr lang="en-US" sz="1400" dirty="0"/>
              <a:t>• Neural networks*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20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Unsupervised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123D5-0A9C-A190-2858-1441CB90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129284"/>
            <a:ext cx="7772400" cy="4599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6896E-56C4-002B-8E5C-FF6C9A252C9B}"/>
              </a:ext>
            </a:extLst>
          </p:cNvPr>
          <p:cNvSpPr txBox="1"/>
          <p:nvPr/>
        </p:nvSpPr>
        <p:spPr>
          <a:xfrm>
            <a:off x="9220200" y="1752600"/>
            <a:ext cx="232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and dimensionality reduction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15643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Reinforcement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AutoShape 4" descr="Reinforcement Learning problem involves an agent exploring an unknown environment | Synopsys">
            <a:extLst>
              <a:ext uri="{FF2B5EF4-FFF2-40B4-BE49-F238E27FC236}">
                <a16:creationId xmlns:a16="http://schemas.microsoft.com/office/drawing/2014/main" id="{B22CA32E-4161-3AC6-CBDC-9F547CE77F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R"/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9BF832B8-1B54-29FA-E1FF-1FD53E5B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83" y="1841500"/>
            <a:ext cx="4628444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EA87E-7481-2FE9-CC04-08C61A572BA4}"/>
              </a:ext>
            </a:extLst>
          </p:cNvPr>
          <p:cNvSpPr txBox="1"/>
          <p:nvPr/>
        </p:nvSpPr>
        <p:spPr>
          <a:xfrm>
            <a:off x="647701" y="3336667"/>
            <a:ext cx="399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Robotics, Alpha Go, Autonomous Driving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A013F-D06B-72C6-26C8-9AA61CB1711A}"/>
              </a:ext>
            </a:extLst>
          </p:cNvPr>
          <p:cNvSpPr txBox="1"/>
          <p:nvPr/>
        </p:nvSpPr>
        <p:spPr>
          <a:xfrm>
            <a:off x="647701" y="4326556"/>
            <a:ext cx="4902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latin typeface="Calibri" panose="020F0502020204030204" pitchFamily="34" charset="0"/>
                <a:cs typeface="Calibri" panose="020F0502020204030204" pitchFamily="34" charset="0"/>
              </a:rPr>
              <a:t>Focus on the problem as a whole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Does not need a separate data collection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Works in dynamic, uncertain environments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71804-4880-B07F-64F6-F852085DEDB8}"/>
              </a:ext>
            </a:extLst>
          </p:cNvPr>
          <p:cNvSpPr txBox="1"/>
          <p:nvPr/>
        </p:nvSpPr>
        <p:spPr>
          <a:xfrm>
            <a:off x="647701" y="3974407"/>
            <a:ext cx="103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Benefits: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292BE-6521-E428-0762-79FFDAD766F2}"/>
              </a:ext>
            </a:extLst>
          </p:cNvPr>
          <p:cNvSpPr txBox="1"/>
          <p:nvPr/>
        </p:nvSpPr>
        <p:spPr>
          <a:xfrm>
            <a:off x="647701" y="5660749"/>
            <a:ext cx="3967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RL agent needs extensive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Delayed rewards</a:t>
            </a:r>
            <a:endParaRPr lang="en-US" dirty="0">
              <a:solidFill>
                <a:srgbClr val="111C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Lack of interpretability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D19AC-CECC-A093-A0DD-DAB11F177568}"/>
              </a:ext>
            </a:extLst>
          </p:cNvPr>
          <p:cNvSpPr txBox="1"/>
          <p:nvPr/>
        </p:nvSpPr>
        <p:spPr>
          <a:xfrm>
            <a:off x="647701" y="5308600"/>
            <a:ext cx="127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Challanges: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F7B76A-C961-46B7-619C-0941C393FA71}"/>
              </a:ext>
            </a:extLst>
          </p:cNvPr>
          <p:cNvSpPr txBox="1"/>
          <p:nvPr/>
        </p:nvSpPr>
        <p:spPr>
          <a:xfrm>
            <a:off x="528255" y="1241335"/>
            <a:ext cx="5415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Reinforcement learning is a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framework for solving control tasks (also called decision problems)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by building agents that learn from the environment by interacting with it through trial and error and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receiving rewards (positive or negative) as unique feedback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75824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machine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learning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method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for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solving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problem 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DD70F-47CF-6843-DB13-549EE5388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88"/>
          <a:stretch/>
        </p:blipFill>
        <p:spPr>
          <a:xfrm>
            <a:off x="1333246" y="1879599"/>
            <a:ext cx="8648954" cy="36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3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Loss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AB6BC-1A74-C794-F828-7B433040C4D0}"/>
              </a:ext>
            </a:extLst>
          </p:cNvPr>
          <p:cNvSpPr txBox="1"/>
          <p:nvPr/>
        </p:nvSpPr>
        <p:spPr>
          <a:xfrm>
            <a:off x="495300" y="908735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..is a mathematical function that measures how well a model is able to predict the expected output for a given input.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9B47F-3949-A3C3-B5E3-AAB0FE705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734658"/>
            <a:ext cx="7772400" cy="2779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5E4260-76D8-0369-48FB-8ED156209FA9}"/>
              </a:ext>
            </a:extLst>
          </p:cNvPr>
          <p:cNvSpPr txBox="1"/>
          <p:nvPr/>
        </p:nvSpPr>
        <p:spPr>
          <a:xfrm>
            <a:off x="1371600" y="4813300"/>
            <a:ext cx="4482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TR" dirty="0"/>
              <a:t>oss -&gt; for one single data point</a:t>
            </a:r>
          </a:p>
          <a:p>
            <a:r>
              <a:rPr lang="en-US" dirty="0"/>
              <a:t>C</a:t>
            </a:r>
            <a:r>
              <a:rPr lang="en-TR" dirty="0"/>
              <a:t>ost -&gt; for entire dataset, average of all losses</a:t>
            </a:r>
          </a:p>
        </p:txBody>
      </p:sp>
    </p:spTree>
    <p:extLst>
      <p:ext uri="{BB962C8B-B14F-4D97-AF65-F5344CB8AC3E}">
        <p14:creationId xmlns:p14="http://schemas.microsoft.com/office/powerpoint/2010/main" val="143980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Optimizer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E683D-52BC-4144-A1FD-37CC2FDE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8" y="1286886"/>
            <a:ext cx="2122914" cy="1852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CBE06-02BA-D9C9-BA1A-10EAA6C7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85" y="1286886"/>
            <a:ext cx="2122914" cy="1852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BDE1C-D143-742B-DE09-5B0DC94AD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131" y="825220"/>
            <a:ext cx="3553449" cy="249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901000-2F92-2D8B-DA4C-441D3D3CD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750" y="840353"/>
            <a:ext cx="3175321" cy="223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8769A1-31F0-76E4-EBA4-322590AD5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523" y="1286885"/>
            <a:ext cx="2373690" cy="1852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FE07E-DEFF-E950-5FE3-82FCEBACC567}"/>
              </a:ext>
            </a:extLst>
          </p:cNvPr>
          <p:cNvSpPr txBox="1"/>
          <p:nvPr/>
        </p:nvSpPr>
        <p:spPr>
          <a:xfrm>
            <a:off x="9168333" y="830702"/>
            <a:ext cx="251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400" dirty="0"/>
              <a:t>Sum of squared residuals = 1.1</a:t>
            </a:r>
            <a:r>
              <a:rPr lang="en-TR" sz="1400" baseline="30000" dirty="0"/>
              <a:t>2 </a:t>
            </a:r>
            <a:r>
              <a:rPr lang="en-TR" sz="1400" dirty="0"/>
              <a:t>+ 0.4</a:t>
            </a:r>
            <a:r>
              <a:rPr lang="en-TR" sz="1400" baseline="30000" dirty="0"/>
              <a:t>2</a:t>
            </a:r>
          </a:p>
          <a:p>
            <a:r>
              <a:rPr lang="en-TR" sz="1200" dirty="0"/>
              <a:t>(Residual = 1.3-0.32=1.1)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B4F386-5CC3-1E9A-9C95-A5ADA8E59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637" y="1300023"/>
            <a:ext cx="2373691" cy="1884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857117-0562-CEAB-3795-284355CC1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7" y="4351193"/>
            <a:ext cx="2247229" cy="2055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16384A-3CDE-E7BC-5234-80D310AA7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6" y="3737198"/>
            <a:ext cx="3843363" cy="2991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B7773E-EE06-ABF3-3058-C440A8E47791}"/>
              </a:ext>
            </a:extLst>
          </p:cNvPr>
          <p:cNvSpPr txBox="1"/>
          <p:nvPr/>
        </p:nvSpPr>
        <p:spPr>
          <a:xfrm>
            <a:off x="3507568" y="4043416"/>
            <a:ext cx="2413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Eğer interceptimiz 0.25 olsaydı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FA2069-9C4E-A953-8A24-C23F75BDC0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6950" y="4793663"/>
            <a:ext cx="4052642" cy="15286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CF0375-7928-6102-C6AC-5F2B642832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2659" y="4312085"/>
            <a:ext cx="2520906" cy="1976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F62B40-4D70-FBE3-068D-6F0DBEDD94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8964" y="4339369"/>
            <a:ext cx="2451301" cy="19217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A1F8B9-DBAC-7A44-057A-849071FD313F}"/>
              </a:ext>
            </a:extLst>
          </p:cNvPr>
          <p:cNvSpPr txBox="1"/>
          <p:nvPr/>
        </p:nvSpPr>
        <p:spPr>
          <a:xfrm>
            <a:off x="7132237" y="3718085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Minimal SSR </a:t>
            </a:r>
            <a:r>
              <a:rPr lang="en-US" sz="1200" dirty="0"/>
              <a:t>I</a:t>
            </a:r>
            <a:r>
              <a:rPr lang="en-TR" sz="1200" dirty="0"/>
              <a:t> bulmak için</a:t>
            </a:r>
          </a:p>
          <a:p>
            <a:r>
              <a:rPr lang="en-TR" sz="1200" dirty="0"/>
              <a:t> Uzun ve yavaş bir yol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E470A-794C-F563-4D7A-7EC4CBDD1541}"/>
              </a:ext>
            </a:extLst>
          </p:cNvPr>
          <p:cNvSpPr txBox="1"/>
          <p:nvPr/>
        </p:nvSpPr>
        <p:spPr>
          <a:xfrm>
            <a:off x="9624263" y="3829568"/>
            <a:ext cx="2560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Neyse ki; </a:t>
            </a:r>
            <a:r>
              <a:rPr lang="en-TR" sz="1400" b="1" dirty="0"/>
              <a:t>Gradient Descent </a:t>
            </a:r>
            <a:r>
              <a:rPr lang="en-TR" sz="1400" dirty="0"/>
              <a:t>var </a:t>
            </a:r>
            <a:r>
              <a:rPr lang="en-TR" sz="1400" dirty="0">
                <a:sym typeface="Wingdings" pitchFamily="2" charset="2"/>
              </a:rPr>
              <a:t>:)</a:t>
            </a:r>
            <a:endParaRPr lang="en-T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4980EB-C823-812D-21DE-95A8346B2DF3}"/>
              </a:ext>
            </a:extLst>
          </p:cNvPr>
          <p:cNvSpPr txBox="1"/>
          <p:nvPr/>
        </p:nvSpPr>
        <p:spPr>
          <a:xfrm>
            <a:off x="2457985" y="6519446"/>
            <a:ext cx="8738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1600" dirty="0"/>
              <a:t>https://www.youtube.com/watch?v=sDv4f4s2SB8&amp;t=345s&amp;ab_channel=StatQuestwithJoshStarmer</a:t>
            </a:r>
          </a:p>
        </p:txBody>
      </p:sp>
    </p:spTree>
    <p:extLst>
      <p:ext uri="{BB962C8B-B14F-4D97-AF65-F5344CB8AC3E}">
        <p14:creationId xmlns:p14="http://schemas.microsoft.com/office/powerpoint/2010/main" val="134430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15E23-8E77-CFFA-732C-31ABABBF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55" y="1471449"/>
            <a:ext cx="9046290" cy="45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20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1- Insufficient Quantity of Training Data:</a:t>
            </a:r>
            <a:endParaRPr lang="en-TR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6DA14-EDDE-7F65-07DA-7F4890ECC6A9}"/>
              </a:ext>
            </a:extLst>
          </p:cNvPr>
          <p:cNvSpPr txBox="1"/>
          <p:nvPr/>
        </p:nvSpPr>
        <p:spPr>
          <a:xfrm>
            <a:off x="483475" y="1711772"/>
            <a:ext cx="49713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Machine Learning algorithms require a large amount of data to work properly.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 problems require thousands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 problems like image or speech recognition may need millions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Existing models can be reused to reduce the amount of data required.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6716111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Non-representative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C9C1B-C033-47EA-AFE1-35FBA0C6A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93" y="1592336"/>
            <a:ext cx="5376093" cy="2247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BCA1DE-AF80-EC50-F039-E68F93136507}"/>
              </a:ext>
            </a:extLst>
          </p:cNvPr>
          <p:cNvSpPr txBox="1"/>
          <p:nvPr/>
        </p:nvSpPr>
        <p:spPr>
          <a:xfrm>
            <a:off x="483475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3- Poor-Quality Data:</a:t>
            </a:r>
            <a:endParaRPr lang="en-TR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C6171B-52BD-D5E8-0A2C-6FDCF8B05965}"/>
              </a:ext>
            </a:extLst>
          </p:cNvPr>
          <p:cNvSpPr txBox="1"/>
          <p:nvPr/>
        </p:nvSpPr>
        <p:spPr>
          <a:xfrm>
            <a:off x="483475" y="4477709"/>
            <a:ext cx="49713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Errors, outliers, and noise in training data make it harder for the system to detect underlying patterns, resulting in poor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Cleaning training data is worth the effort. Most data scientists spend a significant part of their time cleaning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Solutions include discarding outliers or manually fixing errors, deciding how to handle missing values (ignore, fill in, or train separate models), and more.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BB3F6-B771-83FC-526C-172C5789119A}"/>
              </a:ext>
            </a:extLst>
          </p:cNvPr>
          <p:cNvSpPr txBox="1"/>
          <p:nvPr/>
        </p:nvSpPr>
        <p:spPr>
          <a:xfrm>
            <a:off x="6716111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4- Irrelevant Features:</a:t>
            </a:r>
            <a:endParaRPr lang="en-TR" dirty="0">
              <a:solidFill>
                <a:srgbClr val="00B0F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8A2CA-5398-AF20-68B5-4C23189FD694}"/>
              </a:ext>
            </a:extLst>
          </p:cNvPr>
          <p:cNvSpPr txBox="1"/>
          <p:nvPr/>
        </p:nvSpPr>
        <p:spPr>
          <a:xfrm>
            <a:off x="6716111" y="4477709"/>
            <a:ext cx="49713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Creating new features</a:t>
            </a:r>
          </a:p>
        </p:txBody>
      </p:sp>
    </p:spTree>
    <p:extLst>
      <p:ext uri="{BB962C8B-B14F-4D97-AF65-F5344CB8AC3E}">
        <p14:creationId xmlns:p14="http://schemas.microsoft.com/office/powerpoint/2010/main" val="336623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Algorithm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1- Overfitting the Training Data:</a:t>
            </a:r>
            <a:endParaRPr lang="en-T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483475" y="2994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Underfitting the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64185-03D2-D91A-737E-C1E6137C2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505" y="1080559"/>
            <a:ext cx="5772288" cy="2500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21A2F-3CB7-7118-5E3C-387EA62D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505" y="3749235"/>
            <a:ext cx="5807638" cy="3027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2F86-FD0E-5933-78BE-7CC6571902C9}"/>
              </a:ext>
            </a:extLst>
          </p:cNvPr>
          <p:cNvSpPr txBox="1"/>
          <p:nvPr/>
        </p:nvSpPr>
        <p:spPr>
          <a:xfrm>
            <a:off x="805207" y="1704681"/>
            <a:ext cx="2021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Complexify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more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longer</a:t>
            </a:r>
            <a:endParaRPr lang="en-T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DF8BC-C9E6-F292-F5FD-2E9717E9CE53}"/>
              </a:ext>
            </a:extLst>
          </p:cNvPr>
          <p:cNvSpPr txBox="1"/>
          <p:nvPr/>
        </p:nvSpPr>
        <p:spPr>
          <a:xfrm>
            <a:off x="805207" y="3556717"/>
            <a:ext cx="2787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more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Remove/Add some features</a:t>
            </a:r>
            <a:endParaRPr lang="en-TR" sz="1600" dirty="0"/>
          </a:p>
        </p:txBody>
      </p:sp>
    </p:spTree>
    <p:extLst>
      <p:ext uri="{BB962C8B-B14F-4D97-AF65-F5344CB8AC3E}">
        <p14:creationId xmlns:p14="http://schemas.microsoft.com/office/powerpoint/2010/main" val="96497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0D1F7-0C83-3455-7157-06B40059F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87" y="1744717"/>
            <a:ext cx="4463430" cy="2377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4C37C-BD15-95C0-9DFE-AFD806E58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482" y="1725097"/>
            <a:ext cx="6102131" cy="2785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3833E-B36A-E3C9-1079-D404D303B986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Confusion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Matrix</a:t>
            </a:r>
            <a:endParaRPr lang="en-T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0AC4B-44E9-771B-D042-96A83F96343F}"/>
              </a:ext>
            </a:extLst>
          </p:cNvPr>
          <p:cNvSpPr txBox="1"/>
          <p:nvPr/>
        </p:nvSpPr>
        <p:spPr>
          <a:xfrm>
            <a:off x="7840717" y="1355765"/>
            <a:ext cx="1755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25146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cs typeface="Arial"/>
              </a:rPr>
              <a:t>Program</a:t>
            </a:r>
            <a:endParaRPr lang="tr-TR" dirty="0"/>
          </a:p>
          <a:p>
            <a:pPr algn="ctr"/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74B14-F46F-A9CF-4AEB-7C2C3708E999}"/>
              </a:ext>
            </a:extLst>
          </p:cNvPr>
          <p:cNvSpPr txBox="1"/>
          <p:nvPr/>
        </p:nvSpPr>
        <p:spPr>
          <a:xfrm>
            <a:off x="9423902" y="2510725"/>
            <a:ext cx="268401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30 Saat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5 hafta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Pazartesi – Perşembe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16.30 - 19.30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Whatsapp?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github.com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kemalcankara</a:t>
            </a:r>
            <a:r>
              <a:rPr lang="en-US" sz="1600" dirty="0">
                <a:hlinkClick r:id="rId3"/>
              </a:rPr>
              <a:t>/anlp21/tree/main/0.setup</a:t>
            </a:r>
            <a:endParaRPr lang="en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sz="2400" dirty="0">
                <a:solidFill>
                  <a:srgbClr val="7030A0"/>
                </a:solidFill>
              </a:rPr>
              <a:t>Projeler!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5DED69B-C49F-A357-C343-B3DE74FB18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77831"/>
              </p:ext>
            </p:extLst>
          </p:nvPr>
        </p:nvGraphicFramePr>
        <p:xfrm>
          <a:off x="191463" y="637505"/>
          <a:ext cx="9029810" cy="5983581"/>
        </p:xfrm>
        <a:graphic>
          <a:graphicData uri="http://schemas.openxmlformats.org/drawingml/2006/table">
            <a:tbl>
              <a:tblPr firstRow="1" firstCol="1" bandRow="1"/>
              <a:tblGrid>
                <a:gridCol w="631548">
                  <a:extLst>
                    <a:ext uri="{9D8B030D-6E8A-4147-A177-3AD203B41FA5}">
                      <a16:colId xmlns:a16="http://schemas.microsoft.com/office/drawing/2014/main" val="4105880798"/>
                    </a:ext>
                  </a:extLst>
                </a:gridCol>
                <a:gridCol w="8398262">
                  <a:extLst>
                    <a:ext uri="{9D8B030D-6E8A-4147-A177-3AD203B41FA5}">
                      <a16:colId xmlns:a16="http://schemas.microsoft.com/office/drawing/2014/main" val="1348531505"/>
                    </a:ext>
                  </a:extLst>
                </a:gridCol>
              </a:tblGrid>
              <a:tr h="21142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Konu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755267"/>
                  </a:ext>
                </a:extLst>
              </a:tr>
              <a:tr h="389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Giriş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Makine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Öğrenmesi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Temelleri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Gözden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Geçirme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845176"/>
                  </a:ext>
                </a:extLst>
              </a:tr>
              <a:tr h="389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Makine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Öğrenmesi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Temelleri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Gözden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Geçirme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2, Python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Temelleri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587117"/>
                  </a:ext>
                </a:extLst>
              </a:tr>
              <a:tr h="389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Temel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Metin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İşleme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 –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İşleme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Keşifsel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Veri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Analizi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2793662"/>
                  </a:ext>
                </a:extLst>
              </a:tr>
              <a:tr h="18916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Temel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Metin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İşleme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 –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Öznitelik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Çıkarma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/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Ayırt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Öznitelikler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02811"/>
                  </a:ext>
                </a:extLst>
              </a:tr>
              <a:tr h="189168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Metin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Sınıflandırma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–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ngram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modeller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595861"/>
                  </a:ext>
                </a:extLst>
              </a:tr>
              <a:tr h="200296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Kelime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temsili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yöntemleri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(Word embeddings)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212809"/>
                  </a:ext>
                </a:extLst>
              </a:tr>
              <a:tr h="18916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0" lvl="1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Ödev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1 -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İçerik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tabanlı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iş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öneri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179280"/>
                  </a:ext>
                </a:extLst>
              </a:tr>
              <a:tr h="189168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28650" lvl="1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Uygulama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 –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İçerik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tabanlı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iş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öneri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620682"/>
                  </a:ext>
                </a:extLst>
              </a:tr>
              <a:tr h="189168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28650" lvl="1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Uygulama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 –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İş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yardımcısı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kısaltma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tespiti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aracı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715912"/>
                  </a:ext>
                </a:extLst>
              </a:tr>
              <a:tr h="200296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Metin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Sınıflandırma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– sequence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modeller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43713"/>
                  </a:ext>
                </a:extLst>
              </a:tr>
              <a:tr h="3288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konularının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seçilmesi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b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26711"/>
                  </a:ext>
                </a:extLst>
              </a:tr>
              <a:tr h="18916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İleri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Seviye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Doğal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İşleme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1 -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Derin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Öğrenme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kullanan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yöntemler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“Attention”, Bert, GPT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109481"/>
                  </a:ext>
                </a:extLst>
              </a:tr>
              <a:tr h="189168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İleri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Seviye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Doğal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İşleme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 –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Huggingface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temel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DDİ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işleri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uygulaması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42480"/>
                  </a:ext>
                </a:extLst>
              </a:tr>
              <a:tr h="200296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28650" lvl="1" indent="-171450" algn="l" rtl="0" fontAlgn="ctr"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Ödev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Semantik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Aday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Benzer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Adayların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Bulunması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371248"/>
                  </a:ext>
                </a:extLst>
              </a:tr>
              <a:tr h="18916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Konuk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Konuşmacı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072001"/>
                  </a:ext>
                </a:extLst>
              </a:tr>
              <a:tr h="200296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Uygulama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 –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Semantik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Aday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Benzer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Adayların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Bulunması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202133"/>
                  </a:ext>
                </a:extLst>
              </a:tr>
              <a:tr h="389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–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Üretim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Hazır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uygulama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geliştirme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huggingface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-transformers,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elasticsearch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fastapi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21960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İleri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Seviye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Doğal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İşleme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3 -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Diğer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DDİ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Uygulamaları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(QA, Summarization, Text Generation, NER)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183628"/>
                  </a:ext>
                </a:extLst>
              </a:tr>
              <a:tr h="200296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Doğal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İşlemede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Etik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Gizlilik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Yanıltma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Sahtekarlık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Güvenirlik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Açıklanabilirlik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468535"/>
                  </a:ext>
                </a:extLst>
              </a:tr>
              <a:tr h="2002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1462"/>
                  </a:ext>
                </a:extLst>
              </a:tr>
              <a:tr h="2002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8244970"/>
                  </a:ext>
                </a:extLst>
              </a:tr>
              <a:tr h="389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Sunumları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41400"/>
                  </a:ext>
                </a:extLst>
              </a:tr>
              <a:tr h="389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Sunumları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181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66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Regression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C8C6F-0144-1A47-5C5B-5D1786788C41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FF1028-7A83-AF59-2FFC-6F87EB5D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49" y="1927216"/>
            <a:ext cx="5010807" cy="1774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2766C-95B4-01BA-5E65-34CCA7EE2D96}"/>
              </a:ext>
            </a:extLst>
          </p:cNvPr>
          <p:cNvSpPr txBox="1"/>
          <p:nvPr/>
        </p:nvSpPr>
        <p:spPr>
          <a:xfrm>
            <a:off x="7803932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Square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63A05C-C02F-BFB0-94EE-B1478372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746" y="1927216"/>
            <a:ext cx="5387253" cy="15937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851FB1-877E-7809-4674-D285FA7D4944}"/>
              </a:ext>
            </a:extLst>
          </p:cNvPr>
          <p:cNvSpPr txBox="1"/>
          <p:nvPr/>
        </p:nvSpPr>
        <p:spPr>
          <a:xfrm>
            <a:off x="1566042" y="3936980"/>
            <a:ext cx="342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A7423F-F348-7A7A-D323-2A668EA2B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59" y="4621218"/>
            <a:ext cx="5997341" cy="17742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740141-C207-B40D-961D-B6827F2FEB14}"/>
              </a:ext>
            </a:extLst>
          </p:cNvPr>
          <p:cNvSpPr txBox="1"/>
          <p:nvPr/>
        </p:nvSpPr>
        <p:spPr>
          <a:xfrm>
            <a:off x="7803932" y="3936980"/>
            <a:ext cx="4067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BFB60A-7972-ABC1-E4A0-966380202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888" y="4811958"/>
            <a:ext cx="5670353" cy="16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Testing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Validating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C6D47-24EC-148D-19FD-8E6642B1BE5D}"/>
              </a:ext>
            </a:extLst>
          </p:cNvPr>
          <p:cNvSpPr txBox="1"/>
          <p:nvPr/>
        </p:nvSpPr>
        <p:spPr>
          <a:xfrm>
            <a:off x="4930989" y="857440"/>
            <a:ext cx="1761893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Inter"/>
              </a:rPr>
              <a:t>Training Set</a:t>
            </a:r>
            <a:endParaRPr lang="en-TR" b="0" i="0" dirty="0">
              <a:solidFill>
                <a:srgbClr val="1F1F1F"/>
              </a:solidFill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solidFill>
                  <a:srgbClr val="1F1F1F"/>
                </a:solidFill>
                <a:latin typeface="Inter"/>
              </a:rPr>
              <a:t>Validation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b="0" i="0" dirty="0">
                <a:solidFill>
                  <a:srgbClr val="1F1F1F"/>
                </a:solidFill>
                <a:effectLst/>
                <a:latin typeface="Inter"/>
              </a:rPr>
              <a:t>Test Set</a:t>
            </a:r>
            <a:endParaRPr lang="en-US" b="0" i="0" dirty="0">
              <a:solidFill>
                <a:srgbClr val="1F1F1F"/>
              </a:solidFill>
              <a:effectLst/>
              <a:latin typeface="Int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D5BDC5-B40F-51DC-3DA0-7A5C0829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20" y="2499288"/>
            <a:ext cx="4727028" cy="6038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50864A-C116-764D-84BD-5ED4153177EA}"/>
              </a:ext>
            </a:extLst>
          </p:cNvPr>
          <p:cNvCxnSpPr/>
          <p:nvPr/>
        </p:nvCxnSpPr>
        <p:spPr>
          <a:xfrm flipV="1">
            <a:off x="3909848" y="2238705"/>
            <a:ext cx="378373" cy="63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E1F839-F0B2-7FAE-B0DB-2BFD915E1C14}"/>
              </a:ext>
            </a:extLst>
          </p:cNvPr>
          <p:cNvSpPr txBox="1"/>
          <p:nvPr/>
        </p:nvSpPr>
        <p:spPr>
          <a:xfrm>
            <a:off x="4193628" y="2004850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100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7E061B-9F4F-CC95-0DD5-E5137230CA25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605211" y="2269960"/>
            <a:ext cx="395007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EC976E-96AE-54BB-EED7-4202FEB8FE6B}"/>
              </a:ext>
            </a:extLst>
          </p:cNvPr>
          <p:cNvSpPr txBox="1"/>
          <p:nvPr/>
        </p:nvSpPr>
        <p:spPr>
          <a:xfrm>
            <a:off x="4753195" y="2008350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None</a:t>
            </a:r>
            <a:endParaRPr lang="en-TR" sz="1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4CB395-59D8-6ED8-0EEC-F3BA167FC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85" r="32812"/>
          <a:stretch/>
        </p:blipFill>
        <p:spPr>
          <a:xfrm>
            <a:off x="935420" y="3507923"/>
            <a:ext cx="3576006" cy="60389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62401C-49D2-E1B3-4C7E-B59EB180F12E}"/>
              </a:ext>
            </a:extLst>
          </p:cNvPr>
          <p:cNvCxnSpPr/>
          <p:nvPr/>
        </p:nvCxnSpPr>
        <p:spPr>
          <a:xfrm>
            <a:off x="4288221" y="3809869"/>
            <a:ext cx="711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00E9AD-FDF3-3CC6-A613-F7CCFCC50093}"/>
              </a:ext>
            </a:extLst>
          </p:cNvPr>
          <p:cNvSpPr txBox="1"/>
          <p:nvPr/>
        </p:nvSpPr>
        <p:spPr>
          <a:xfrm>
            <a:off x="5087007" y="3679064"/>
            <a:ext cx="13644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100" dirty="0"/>
              <a:t>3*4=12 combination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E719A4-FB5F-9662-DF27-32A3DB8B4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21" y="4516557"/>
            <a:ext cx="4795453" cy="16447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1C703C-8BC2-4BE7-8277-53B37D6FFAA0}"/>
              </a:ext>
            </a:extLst>
          </p:cNvPr>
          <p:cNvSpPr txBox="1"/>
          <p:nvPr/>
        </p:nvSpPr>
        <p:spPr>
          <a:xfrm>
            <a:off x="8135007" y="1900151"/>
            <a:ext cx="2587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b="1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echniques for data splitting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F7008-ABC9-CFBC-C374-7FB2D7E35C5A}"/>
              </a:ext>
            </a:extLst>
          </p:cNvPr>
          <p:cNvSpPr txBox="1"/>
          <p:nvPr/>
        </p:nvSpPr>
        <p:spPr>
          <a:xfrm>
            <a:off x="7893269" y="2554014"/>
            <a:ext cx="277095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Cross-Validation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GridSearchCV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RandomizedSearchCV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endParaRPr lang="en-US" sz="1400" i="0" dirty="0">
              <a:solidFill>
                <a:srgbClr val="272F4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T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863177-39BD-F367-A429-80EB169BD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777" y="3958803"/>
            <a:ext cx="3376090" cy="2351469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388E320F-E056-EF82-E360-91CBF7B1B58E}"/>
              </a:ext>
            </a:extLst>
          </p:cNvPr>
          <p:cNvSpPr/>
          <p:nvPr/>
        </p:nvSpPr>
        <p:spPr>
          <a:xfrm>
            <a:off x="220717" y="280123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F1E04BF-51DA-9A2B-908A-9B6B8CFA3290}"/>
              </a:ext>
            </a:extLst>
          </p:cNvPr>
          <p:cNvSpPr/>
          <p:nvPr/>
        </p:nvSpPr>
        <p:spPr>
          <a:xfrm>
            <a:off x="220717" y="371322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675E5DE0-64A2-E2D5-9805-CE070D355579}"/>
              </a:ext>
            </a:extLst>
          </p:cNvPr>
          <p:cNvSpPr/>
          <p:nvPr/>
        </p:nvSpPr>
        <p:spPr>
          <a:xfrm>
            <a:off x="220717" y="5236569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040D7EAF-8ADF-0155-BAE8-5BA599378689}"/>
              </a:ext>
            </a:extLst>
          </p:cNvPr>
          <p:cNvSpPr/>
          <p:nvPr/>
        </p:nvSpPr>
        <p:spPr>
          <a:xfrm>
            <a:off x="7056902" y="3875908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3828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Bagging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Boosting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A77FE-E17C-F90B-265F-2D4E1AC2E582}"/>
              </a:ext>
            </a:extLst>
          </p:cNvPr>
          <p:cNvSpPr txBox="1"/>
          <p:nvPr/>
        </p:nvSpPr>
        <p:spPr>
          <a:xfrm>
            <a:off x="178676" y="1020809"/>
            <a:ext cx="571762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Ensemble: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involve combining multiple models together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be more accurate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include techniques such as majority voting, where each model in the ensemble casts a vote, and the final prediction is based on the majority vote.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11DBC-6C7E-2F84-6A3D-263D4F2C24D4}"/>
              </a:ext>
            </a:extLst>
          </p:cNvPr>
          <p:cNvSpPr txBox="1"/>
          <p:nvPr/>
        </p:nvSpPr>
        <p:spPr>
          <a:xfrm>
            <a:off x="178677" y="3292367"/>
            <a:ext cx="57176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Bagging: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Bagging, is a specific ensemble method that involves training multiple models on different subsets of the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to introduce randomness and reduce the variance of the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is commonly used with decision trees, where each model is trained on a randomly selected subset of the training data and then combined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can </a:t>
            </a:r>
            <a:r>
              <a:rPr lang="en-US" sz="1600" u="sng" dirty="0"/>
              <a:t>improve the accuracy of a model and reduce overfitting.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A672-3758-C8F6-5581-335EB735DC4B}"/>
              </a:ext>
            </a:extLst>
          </p:cNvPr>
          <p:cNvSpPr txBox="1"/>
          <p:nvPr/>
        </p:nvSpPr>
        <p:spPr>
          <a:xfrm>
            <a:off x="6088283" y="646037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Boosting: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involves iteratively training a series of weak models, such as decision trees, and combining them into a strong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weak models are trained on different subsets of the data, with each subsequent model focusing on the samples that the previous models have misclassified.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learn to correct the errors of the previous models and achieve higher accuracy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can be very effective </a:t>
            </a:r>
            <a:r>
              <a:rPr lang="en-US" sz="1600" u="sng" dirty="0"/>
              <a:t>for improving the accuracy of models, </a:t>
            </a:r>
            <a:r>
              <a:rPr lang="en-US" sz="1600" dirty="0"/>
              <a:t>particularly on difficult problems where other methods may struggle.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Popular boosting algorithms include AdaBoost, Gradient Boosting, and </a:t>
            </a:r>
            <a:r>
              <a:rPr lang="en-US" sz="1600" dirty="0" err="1"/>
              <a:t>XGBoost</a:t>
            </a:r>
            <a:r>
              <a:rPr lang="en-US" sz="1600" dirty="0"/>
              <a:t>.</a:t>
            </a:r>
          </a:p>
        </p:txBody>
      </p:sp>
      <p:pic>
        <p:nvPicPr>
          <p:cNvPr id="1026" name="Picture 2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27087DBD-D68E-FAD7-8811-B0C9A90E0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486" y="4162098"/>
            <a:ext cx="4789594" cy="26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2670D9-ABA0-D132-A7FE-D16B1554B679}"/>
              </a:ext>
            </a:extLst>
          </p:cNvPr>
          <p:cNvSpPr txBox="1"/>
          <p:nvPr/>
        </p:nvSpPr>
        <p:spPr>
          <a:xfrm>
            <a:off x="416724" y="6038313"/>
            <a:ext cx="6132786" cy="738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Bagging must be considered if a single model's downfall overfits the training data. The reason is boosting doesn't prevent overfitting data. Therefore, Bagging is more effective and the preferred choice for most data scientists.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756055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Steps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Build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a Machine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System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D8E808-EE05-E006-D9B3-CB4E67AF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38759"/>
            <a:ext cx="7772400" cy="37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19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Deep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</a:p>
        </p:txBody>
      </p:sp>
      <p:pic>
        <p:nvPicPr>
          <p:cNvPr id="2050" name="Picture 2" descr="comparing artificial intelligence to machine learning and deep learning.">
            <a:extLst>
              <a:ext uri="{FF2B5EF4-FFF2-40B4-BE49-F238E27FC236}">
                <a16:creationId xmlns:a16="http://schemas.microsoft.com/office/drawing/2014/main" id="{BDE1D79A-826C-3C81-3790-784AFD204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17" y="1547304"/>
            <a:ext cx="4626379" cy="26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ECFD0-CAA0-F63D-7A4A-F8E25110F8AC}"/>
              </a:ext>
            </a:extLst>
          </p:cNvPr>
          <p:cNvSpPr txBox="1"/>
          <p:nvPr/>
        </p:nvSpPr>
        <p:spPr>
          <a:xfrm>
            <a:off x="651641" y="1090476"/>
            <a:ext cx="10352689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Deep Learning is a subset of machine learning that uses deep neural networks to analyze and learn from large datasets.</a:t>
            </a:r>
            <a:endParaRPr lang="en-T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1648D-F85F-61B2-C913-3B66B2D92921}"/>
              </a:ext>
            </a:extLst>
          </p:cNvPr>
          <p:cNvSpPr txBox="1"/>
          <p:nvPr/>
        </p:nvSpPr>
        <p:spPr>
          <a:xfrm>
            <a:off x="6600497" y="1990362"/>
            <a:ext cx="5255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Deep Learning is a machine learning technique that uses algorithms to train neural networks to recognize patterns in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 involves multiple layers of artificial neurons that learn to recognize increasingly complex features of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Revolutionized many fields, including computer vision, speech recognition, and natural language processing. Its ability to learn and recognize patterns in large datasets</a:t>
            </a:r>
            <a:endParaRPr lang="en-TR" sz="1400" dirty="0"/>
          </a:p>
        </p:txBody>
      </p:sp>
      <p:pic>
        <p:nvPicPr>
          <p:cNvPr id="2054" name="Picture 6" descr="Layers in a neural network">
            <a:extLst>
              <a:ext uri="{FF2B5EF4-FFF2-40B4-BE49-F238E27FC236}">
                <a16:creationId xmlns:a16="http://schemas.microsoft.com/office/drawing/2014/main" id="{FAF68409-2CBE-CFBD-AC6E-6C49BF26F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16894" b="12061"/>
          <a:stretch/>
        </p:blipFill>
        <p:spPr bwMode="auto">
          <a:xfrm>
            <a:off x="3095295" y="4354031"/>
            <a:ext cx="5465379" cy="225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01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Activation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3074" name="Picture 2" descr="Inputs and Output of a node">
            <a:extLst>
              <a:ext uri="{FF2B5EF4-FFF2-40B4-BE49-F238E27FC236}">
                <a16:creationId xmlns:a16="http://schemas.microsoft.com/office/drawing/2014/main" id="{C4C5543A-1217-B785-A749-0B0EA8C43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537355"/>
            <a:ext cx="5308182" cy="2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3215F92-84C6-F8B7-9322-C6F064B9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0" y="1649049"/>
            <a:ext cx="5960239" cy="70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1BA1F6-E46B-DF26-340F-5452F06DC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634" y="3205654"/>
            <a:ext cx="7587714" cy="334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7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Why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things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working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today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?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8E254AD-3880-DA36-F6D4-1D88B97E87D8}"/>
              </a:ext>
            </a:extLst>
          </p:cNvPr>
          <p:cNvSpPr txBox="1">
            <a:spLocks/>
          </p:cNvSpPr>
          <p:nvPr/>
        </p:nvSpPr>
        <p:spPr>
          <a:xfrm>
            <a:off x="619838" y="1597574"/>
            <a:ext cx="5468445" cy="360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compute power</a:t>
            </a:r>
          </a:p>
          <a:p>
            <a:endParaRPr lang="en-US" dirty="0"/>
          </a:p>
          <a:p>
            <a:r>
              <a:rPr lang="en-US" dirty="0"/>
              <a:t>More data</a:t>
            </a:r>
          </a:p>
          <a:p>
            <a:endParaRPr lang="en-US" dirty="0"/>
          </a:p>
          <a:p>
            <a:r>
              <a:rPr lang="en-US" dirty="0"/>
              <a:t>Better algorithms/models</a:t>
            </a:r>
          </a:p>
        </p:txBody>
      </p:sp>
      <p:pic>
        <p:nvPicPr>
          <p:cNvPr id="5122" name="Picture 2" descr="The Future of Computation for Machine Learning and Data Science | by  Matthew Stewart, PhD | Towards Data Science">
            <a:extLst>
              <a:ext uri="{FF2B5EF4-FFF2-40B4-BE49-F238E27FC236}">
                <a16:creationId xmlns:a16="http://schemas.microsoft.com/office/drawing/2014/main" id="{703D3649-B2DA-9734-38D6-00E5744F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51" y="1313793"/>
            <a:ext cx="7118259" cy="42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14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7CC76-AF1E-7A51-4B8D-3AF8B210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1" y="1064172"/>
            <a:ext cx="2660650" cy="208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D9C023-1ADE-6F80-9F0F-6C00B78EE8B4}"/>
              </a:ext>
            </a:extLst>
          </p:cNvPr>
          <p:cNvSpPr txBox="1"/>
          <p:nvPr/>
        </p:nvSpPr>
        <p:spPr>
          <a:xfrm>
            <a:off x="472966" y="694840"/>
            <a:ext cx="262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Predictive text messaging</a:t>
            </a:r>
            <a:endParaRPr lang="en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C264C-D347-739F-222E-7F6C6C16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15" y="4461005"/>
            <a:ext cx="3801349" cy="204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0FA27B-F43D-B2E1-F02E-400305A1E598}"/>
              </a:ext>
            </a:extLst>
          </p:cNvPr>
          <p:cNvSpPr txBox="1"/>
          <p:nvPr/>
        </p:nvSpPr>
        <p:spPr>
          <a:xfrm>
            <a:off x="807711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Translation</a:t>
            </a:r>
            <a:endParaRPr lang="en-T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3C315C-F241-5955-54B0-1DBB728EB7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28"/>
          <a:stretch/>
        </p:blipFill>
        <p:spPr>
          <a:xfrm>
            <a:off x="3282659" y="1149320"/>
            <a:ext cx="4026777" cy="2514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8F9963-3E19-27E3-3190-7865EC4FB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094" y="1676400"/>
            <a:ext cx="4432300" cy="3505200"/>
          </a:xfrm>
          <a:prstGeom prst="rect">
            <a:avLst/>
          </a:prstGeom>
        </p:spPr>
      </p:pic>
      <p:pic>
        <p:nvPicPr>
          <p:cNvPr id="15" name="Picture 2" descr="Free Grammar Checker Online - Trinka AI">
            <a:extLst>
              <a:ext uri="{FF2B5EF4-FFF2-40B4-BE49-F238E27FC236}">
                <a16:creationId xmlns:a16="http://schemas.microsoft.com/office/drawing/2014/main" id="{2121F010-6806-27E5-2A73-C7B5ED46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18133" r="3534" b="20513"/>
          <a:stretch/>
        </p:blipFill>
        <p:spPr bwMode="auto">
          <a:xfrm>
            <a:off x="3965513" y="4848378"/>
            <a:ext cx="3337111" cy="127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B70079-0592-43E7-86B0-E1FD36F5AA03}"/>
              </a:ext>
            </a:extLst>
          </p:cNvPr>
          <p:cNvSpPr txBox="1"/>
          <p:nvPr/>
        </p:nvSpPr>
        <p:spPr>
          <a:xfrm>
            <a:off x="4538403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Grammer</a:t>
            </a:r>
            <a:r>
              <a:rPr lang="en-US" dirty="0"/>
              <a:t> Checking</a:t>
            </a:r>
            <a:endParaRPr lang="en-T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A8CB9-D63F-B58D-7BE3-ED299F7B723D}"/>
              </a:ext>
            </a:extLst>
          </p:cNvPr>
          <p:cNvSpPr txBox="1"/>
          <p:nvPr/>
        </p:nvSpPr>
        <p:spPr>
          <a:xfrm>
            <a:off x="3997326" y="706040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Question Answering</a:t>
            </a:r>
            <a:endParaRPr lang="en-T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C34C71-ABE8-A118-1434-10FBCEF795E3}"/>
              </a:ext>
            </a:extLst>
          </p:cNvPr>
          <p:cNvCxnSpPr/>
          <p:nvPr/>
        </p:nvCxnSpPr>
        <p:spPr>
          <a:xfrm>
            <a:off x="7451834" y="1064172"/>
            <a:ext cx="0" cy="411742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361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Software/Libraries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5B9F7-5452-554E-D480-31807EE8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26817"/>
            <a:ext cx="7772400" cy="34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24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446BD2-2E5F-B81A-CD60-A3EA48EC6180}"/>
              </a:ext>
            </a:extLst>
          </p:cNvPr>
          <p:cNvSpPr txBox="1"/>
          <p:nvPr/>
        </p:nvSpPr>
        <p:spPr>
          <a:xfrm>
            <a:off x="4606419" y="3013501"/>
            <a:ext cx="297916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Sorular / Environment</a:t>
            </a:r>
          </a:p>
        </p:txBody>
      </p:sp>
    </p:spTree>
    <p:extLst>
      <p:ext uri="{BB962C8B-B14F-4D97-AF65-F5344CB8AC3E}">
        <p14:creationId xmlns:p14="http://schemas.microsoft.com/office/powerpoint/2010/main" val="3252269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Makine Öğrenmesi Temelleri Gözden Geçirme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11 Ekim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1395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1D13F-FE8C-2B59-0377-CE6E49A9CA4C}"/>
              </a:ext>
            </a:extLst>
          </p:cNvPr>
          <p:cNvSpPr txBox="1"/>
          <p:nvPr/>
        </p:nvSpPr>
        <p:spPr>
          <a:xfrm>
            <a:off x="817535" y="1455331"/>
            <a:ext cx="99382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Artificial Intelligence (AI) is the science of making things smart. Can be defined as: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"Human intelligence exhibited by machines”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A broad term for getting computers to perform human tasks.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B315F-0C04-EA30-BEBE-93AD99A4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380" y="3678536"/>
            <a:ext cx="6519620" cy="3179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E5809-82E7-8E24-AB28-A064E5EE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35" y="3654178"/>
            <a:ext cx="4419600" cy="29731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90615F-46D3-333A-BAED-8E8B2CB09413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Pedro </a:t>
            </a:r>
            <a:r>
              <a:rPr lang="en-US" sz="1050" dirty="0" err="1"/>
              <a:t>Domingos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76729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BAF3E0D-9AAF-4510-2BD6-B497521BF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09600"/>
            <a:ext cx="9144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724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ML in 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Nutshell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449BE-4456-6414-4558-C640F708CFA8}"/>
              </a:ext>
            </a:extLst>
          </p:cNvPr>
          <p:cNvSpPr txBox="1"/>
          <p:nvPr/>
        </p:nvSpPr>
        <p:spPr>
          <a:xfrm>
            <a:off x="419100" y="145723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 a mapping from input to output f: X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X: emails, Y: {spam, </a:t>
            </a:r>
            <a:r>
              <a:rPr lang="en-US" dirty="0" err="1"/>
              <a:t>notspam</a:t>
            </a:r>
            <a:r>
              <a:rPr lang="en-US" dirty="0"/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AEBED6-C791-9F2B-57CA-932A1422C1EA}"/>
              </a:ext>
            </a:extLst>
          </p:cNvPr>
          <p:cNvSpPr txBox="1">
            <a:spLocks/>
          </p:cNvSpPr>
          <p:nvPr/>
        </p:nvSpPr>
        <p:spPr>
          <a:xfrm>
            <a:off x="419100" y="3032036"/>
            <a:ext cx="6337298" cy="3102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Input: x   		(images, text, emails…)</a:t>
            </a:r>
          </a:p>
          <a:p>
            <a:r>
              <a:rPr lang="en-US" sz="1800" dirty="0"/>
              <a:t>Output: y		(spam or non-spam…)</a:t>
            </a:r>
          </a:p>
          <a:p>
            <a:r>
              <a:rPr lang="en-US" sz="1800" dirty="0"/>
              <a:t>Target Function</a:t>
            </a:r>
          </a:p>
          <a:p>
            <a:pPr lvl="1"/>
            <a:r>
              <a:rPr lang="en-US" sz="1600" dirty="0"/>
              <a:t>f: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		(the “true” mapping / reality)</a:t>
            </a:r>
            <a:endParaRPr lang="en-US" sz="1800" dirty="0"/>
          </a:p>
          <a:p>
            <a:r>
              <a:rPr lang="en-US" sz="1800" dirty="0"/>
              <a:t>Data  </a:t>
            </a:r>
          </a:p>
          <a:p>
            <a:pPr lvl="1"/>
            <a:r>
              <a:rPr lang="en-US" sz="1600" dirty="0"/>
              <a:t>(x</a:t>
            </a:r>
            <a:r>
              <a:rPr lang="en-US" sz="1600" baseline="-25000" dirty="0"/>
              <a:t>1</a:t>
            </a:r>
            <a:r>
              <a:rPr lang="en-US" sz="1600" dirty="0"/>
              <a:t>,y</a:t>
            </a:r>
            <a:r>
              <a:rPr lang="en-US" sz="1600" baseline="-25000" dirty="0"/>
              <a:t>1</a:t>
            </a:r>
            <a:r>
              <a:rPr lang="en-US" sz="1600" dirty="0"/>
              <a:t>), (x</a:t>
            </a:r>
            <a:r>
              <a:rPr lang="en-US" sz="1600" baseline="-25000" dirty="0"/>
              <a:t>2</a:t>
            </a:r>
            <a:r>
              <a:rPr lang="en-US" sz="1600" dirty="0"/>
              <a:t>,y</a:t>
            </a:r>
            <a:r>
              <a:rPr lang="en-US" sz="1600" baseline="-25000" dirty="0"/>
              <a:t>2</a:t>
            </a:r>
            <a:r>
              <a:rPr lang="en-US" sz="1600" dirty="0"/>
              <a:t>), …, (</a:t>
            </a:r>
            <a:r>
              <a:rPr lang="en-US" sz="1600" dirty="0" err="1"/>
              <a:t>x</a:t>
            </a:r>
            <a:r>
              <a:rPr lang="en-US" sz="1600" baseline="-25000" dirty="0" err="1"/>
              <a:t>N</a:t>
            </a:r>
            <a:r>
              <a:rPr lang="en-US" sz="1600" dirty="0" err="1"/>
              <a:t>,y</a:t>
            </a:r>
            <a:r>
              <a:rPr lang="en-US" sz="1600" baseline="-25000" dirty="0" err="1"/>
              <a:t>N</a:t>
            </a:r>
            <a:r>
              <a:rPr lang="en-US" sz="1600" dirty="0"/>
              <a:t>)</a:t>
            </a:r>
            <a:endParaRPr lang="en-US" sz="1800" dirty="0"/>
          </a:p>
          <a:p>
            <a:r>
              <a:rPr lang="en-US" sz="1800" dirty="0"/>
              <a:t>Model / Hypothesis Class</a:t>
            </a:r>
          </a:p>
          <a:p>
            <a:pPr lvl="1"/>
            <a:r>
              <a:rPr lang="en-US" sz="1600" dirty="0"/>
              <a:t>g: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</a:t>
            </a:r>
          </a:p>
          <a:p>
            <a:pPr lvl="1"/>
            <a:r>
              <a:rPr lang="en-US" sz="1600" dirty="0"/>
              <a:t>y = g(x) = sign(</a:t>
            </a:r>
            <a:r>
              <a:rPr lang="en-US" sz="1600" dirty="0" err="1"/>
              <a:t>w</a:t>
            </a:r>
            <a:r>
              <a:rPr lang="en-US" sz="1600" baseline="30000" dirty="0" err="1"/>
              <a:t>T</a:t>
            </a:r>
            <a:r>
              <a:rPr lang="en-US" sz="1600" dirty="0" err="1"/>
              <a:t>x</a:t>
            </a:r>
            <a:r>
              <a:rPr lang="en-US" sz="1600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6E60EA-F845-BF4C-DD04-E088D65CEF2D}"/>
              </a:ext>
            </a:extLst>
          </p:cNvPr>
          <p:cNvCxnSpPr/>
          <p:nvPr/>
        </p:nvCxnSpPr>
        <p:spPr>
          <a:xfrm>
            <a:off x="546100" y="2844800"/>
            <a:ext cx="46101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59AB30-D2E8-96B4-8126-E3962096D9B9}"/>
              </a:ext>
            </a:extLst>
          </p:cNvPr>
          <p:cNvSpPr txBox="1"/>
          <p:nvPr/>
        </p:nvSpPr>
        <p:spPr>
          <a:xfrm>
            <a:off x="6254750" y="1101636"/>
            <a:ext cx="5568953" cy="6900351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Representation / Model Class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Decision trees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Sets of rules / Logic programs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Graphical models (Bayes/Markov nets)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Neural networks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Support vector machines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Etc.</a:t>
            </a:r>
            <a:endParaRPr lang="en-U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Evaluation / Objective Function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Accuracy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Precision and recall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Squared error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Likelihood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Posterior probability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Entropy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Discrete/Combinatorial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 algorithms (cuts, flows, </a:t>
            </a:r>
            <a:r>
              <a:rPr lang="en-US" sz="1400" dirty="0" err="1">
                <a:latin typeface="Arial" charset="0"/>
                <a:cs typeface="Arial" charset="0"/>
                <a:sym typeface="Arial" charset="0"/>
              </a:rPr>
              <a:t>etc</a:t>
            </a: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Continuous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Convex/Non-convex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Linear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0DBEC1-FF3A-27B8-368F-A0EF4EA9A63D}"/>
              </a:ext>
            </a:extLst>
          </p:cNvPr>
          <p:cNvCxnSpPr>
            <a:cxnSpLocks/>
          </p:cNvCxnSpPr>
          <p:nvPr/>
        </p:nvCxnSpPr>
        <p:spPr>
          <a:xfrm flipV="1">
            <a:off x="6089650" y="1552575"/>
            <a:ext cx="0" cy="3752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FCAAC-ABB7-5964-0B27-C56B28BAC5DF}"/>
              </a:ext>
            </a:extLst>
          </p:cNvPr>
          <p:cNvSpPr txBox="1"/>
          <p:nvPr/>
        </p:nvSpPr>
        <p:spPr>
          <a:xfrm>
            <a:off x="6223000" y="7718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Every machine learning algorithm has three components: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B4D021-7497-0E8F-78ED-7E2B5A1DBE30}"/>
              </a:ext>
            </a:extLst>
          </p:cNvPr>
          <p:cNvSpPr txBox="1"/>
          <p:nvPr/>
        </p:nvSpPr>
        <p:spPr>
          <a:xfrm>
            <a:off x="596898" y="767459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Decades of ML research oversimplified:</a:t>
            </a:r>
          </a:p>
        </p:txBody>
      </p:sp>
    </p:spTree>
    <p:extLst>
      <p:ext uri="{BB962C8B-B14F-4D97-AF65-F5344CB8AC3E}">
        <p14:creationId xmlns:p14="http://schemas.microsoft.com/office/powerpoint/2010/main" val="1402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76F310-A8A3-C133-3CB9-9E8E5C65A34F}"/>
              </a:ext>
            </a:extLst>
          </p:cNvPr>
          <p:cNvGrpSpPr/>
          <p:nvPr/>
        </p:nvGrpSpPr>
        <p:grpSpPr>
          <a:xfrm>
            <a:off x="182187" y="1642544"/>
            <a:ext cx="3659946" cy="2999178"/>
            <a:chOff x="3826572" y="1282263"/>
            <a:chExt cx="3659946" cy="29991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E60A2F-7E6F-9BBC-9576-F4BA64FB5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17" r="11167" b="7988"/>
            <a:stretch/>
          </p:blipFill>
          <p:spPr>
            <a:xfrm>
              <a:off x="4155311" y="1282263"/>
              <a:ext cx="3173874" cy="2722179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31D830-F044-BA35-C459-D5D7D14C3DED}"/>
                </a:ext>
              </a:extLst>
            </p:cNvPr>
            <p:cNvCxnSpPr/>
            <p:nvPr/>
          </p:nvCxnSpPr>
          <p:spPr>
            <a:xfrm flipH="1">
              <a:off x="4246986" y="2942897"/>
              <a:ext cx="840827" cy="2653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9D74803-1880-29D9-68AE-7528FCB90AB7}"/>
                </a:ext>
              </a:extLst>
            </p:cNvPr>
            <p:cNvCxnSpPr/>
            <p:nvPr/>
          </p:nvCxnSpPr>
          <p:spPr>
            <a:xfrm>
              <a:off x="6401606" y="3342290"/>
              <a:ext cx="609600" cy="6621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8343E0-BE8D-7A8A-0108-3501389B6605}"/>
                </a:ext>
              </a:extLst>
            </p:cNvPr>
            <p:cNvSpPr txBox="1"/>
            <p:nvPr/>
          </p:nvSpPr>
          <p:spPr>
            <a:xfrm>
              <a:off x="3826572" y="3216166"/>
              <a:ext cx="11292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Colour: Orange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903D23-0A4B-13E1-7763-12355E171E5E}"/>
                </a:ext>
              </a:extLst>
            </p:cNvPr>
            <p:cNvSpPr txBox="1"/>
            <p:nvPr/>
          </p:nvSpPr>
          <p:spPr>
            <a:xfrm>
              <a:off x="6401606" y="4004442"/>
              <a:ext cx="10849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 : 350 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69326F-1E56-F019-0362-D10066DEC321}"/>
              </a:ext>
            </a:extLst>
          </p:cNvPr>
          <p:cNvGrpSpPr/>
          <p:nvPr/>
        </p:nvGrpSpPr>
        <p:grpSpPr>
          <a:xfrm>
            <a:off x="4226840" y="1295400"/>
            <a:ext cx="3738320" cy="3733278"/>
            <a:chOff x="1924963" y="1709788"/>
            <a:chExt cx="4793337" cy="43423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B667D8-D961-8630-B5BB-174A3161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7831" y="1709788"/>
              <a:ext cx="3810000" cy="402590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874F94-2F67-361A-F07B-7C1743D3F049}"/>
                </a:ext>
              </a:extLst>
            </p:cNvPr>
            <p:cNvCxnSpPr/>
            <p:nvPr/>
          </p:nvCxnSpPr>
          <p:spPr>
            <a:xfrm flipV="1">
              <a:off x="2291331" y="1803400"/>
              <a:ext cx="0" cy="35814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4E09B3A-68A3-D0FF-3935-3107893C902B}"/>
                </a:ext>
              </a:extLst>
            </p:cNvPr>
            <p:cNvCxnSpPr>
              <a:cxnSpLocks/>
            </p:cNvCxnSpPr>
            <p:nvPr/>
          </p:nvCxnSpPr>
          <p:spPr>
            <a:xfrm>
              <a:off x="2291331" y="5384800"/>
              <a:ext cx="44269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809DDA-3B56-A598-9A53-948C80E4466B}"/>
                </a:ext>
              </a:extLst>
            </p:cNvPr>
            <p:cNvSpPr txBox="1"/>
            <p:nvPr/>
          </p:nvSpPr>
          <p:spPr>
            <a:xfrm rot="16200000">
              <a:off x="1748633" y="3716931"/>
              <a:ext cx="629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67E855-9F8E-F505-1ECA-0A4825DA7F82}"/>
                </a:ext>
              </a:extLst>
            </p:cNvPr>
            <p:cNvSpPr txBox="1"/>
            <p:nvPr/>
          </p:nvSpPr>
          <p:spPr>
            <a:xfrm>
              <a:off x="3940205" y="5775146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55B767A-D1E2-8AD8-CFD3-B21A79727383}"/>
              </a:ext>
            </a:extLst>
          </p:cNvPr>
          <p:cNvSpPr txBox="1"/>
          <p:nvPr/>
        </p:nvSpPr>
        <p:spPr>
          <a:xfrm>
            <a:off x="4224126" y="5062601"/>
            <a:ext cx="4081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apples (red and green dots) and oranges (orange dots) weight and </a:t>
            </a:r>
            <a:r>
              <a:rPr lang="en-US" sz="1200" dirty="0" err="1">
                <a:effectLst/>
                <a:latin typeface="Helvetica" pitchFamily="2" charset="0"/>
              </a:rPr>
              <a:t>colour</a:t>
            </a:r>
            <a:endParaRPr lang="en-US" sz="1200" dirty="0">
              <a:effectLst/>
              <a:latin typeface="Helvetica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DE45B14-C26E-E500-B683-EFC70EA9E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73"/>
          <a:stretch/>
        </p:blipFill>
        <p:spPr>
          <a:xfrm>
            <a:off x="8466513" y="1256721"/>
            <a:ext cx="3543300" cy="32465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D9B7193-9C17-DC4D-B243-DF2130E13575}"/>
              </a:ext>
            </a:extLst>
          </p:cNvPr>
          <p:cNvSpPr txBox="1"/>
          <p:nvPr/>
        </p:nvSpPr>
        <p:spPr>
          <a:xfrm>
            <a:off x="9398262" y="5028678"/>
            <a:ext cx="2184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 and oranges seed count and ripeness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EBB604-BB7C-829D-AEDF-6B06498E1693}"/>
              </a:ext>
            </a:extLst>
          </p:cNvPr>
          <p:cNvCxnSpPr/>
          <p:nvPr/>
        </p:nvCxnSpPr>
        <p:spPr>
          <a:xfrm flipV="1">
            <a:off x="8559483" y="1375882"/>
            <a:ext cx="0" cy="30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6699B3-8488-869C-8696-FF9EF7BD067B}"/>
              </a:ext>
            </a:extLst>
          </p:cNvPr>
          <p:cNvCxnSpPr>
            <a:cxnSpLocks/>
          </p:cNvCxnSpPr>
          <p:nvPr/>
        </p:nvCxnSpPr>
        <p:spPr>
          <a:xfrm>
            <a:off x="8559483" y="4442238"/>
            <a:ext cx="3452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5D6830-5476-C8B4-0AD5-53C114C1773C}"/>
              </a:ext>
            </a:extLst>
          </p:cNvPr>
          <p:cNvSpPr txBox="1"/>
          <p:nvPr/>
        </p:nvSpPr>
        <p:spPr>
          <a:xfrm rot="16200000">
            <a:off x="7585074" y="2894008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Ripeness (Olgunluk)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2F8BC9-9C76-44D3-FE67-50E9198812F2}"/>
              </a:ext>
            </a:extLst>
          </p:cNvPr>
          <p:cNvSpPr txBox="1"/>
          <p:nvPr/>
        </p:nvSpPr>
        <p:spPr>
          <a:xfrm>
            <a:off x="9989657" y="4552386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Number of seeds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3BD6CE-463F-B9A1-FF12-12A841E6F87F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Jason Mayes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819863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6146" name="Picture 2" descr="3D classification problem">
            <a:extLst>
              <a:ext uri="{FF2B5EF4-FFF2-40B4-BE49-F238E27FC236}">
                <a16:creationId xmlns:a16="http://schemas.microsoft.com/office/drawing/2014/main" id="{816DE96D-F9AD-FDFA-498C-E0E4F77A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89" y="1569558"/>
            <a:ext cx="2034378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inearly separable classification problem">
            <a:extLst>
              <a:ext uri="{FF2B5EF4-FFF2-40B4-BE49-F238E27FC236}">
                <a16:creationId xmlns:a16="http://schemas.microsoft.com/office/drawing/2014/main" id="{C3ADF5F2-94AC-A941-0237-B8E14E9A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94" y="1569558"/>
            <a:ext cx="2239056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verfitting">
            <a:extLst>
              <a:ext uri="{FF2B5EF4-FFF2-40B4-BE49-F238E27FC236}">
                <a16:creationId xmlns:a16="http://schemas.microsoft.com/office/drawing/2014/main" id="{875DED81-9903-AF44-280F-4247C60B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277" y="2191859"/>
            <a:ext cx="2222897" cy="147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amount of training data grows exponentially with the number of dimensions">
            <a:extLst>
              <a:ext uri="{FF2B5EF4-FFF2-40B4-BE49-F238E27FC236}">
                <a16:creationId xmlns:a16="http://schemas.microsoft.com/office/drawing/2014/main" id="{82C3266C-5EEC-AC39-052D-56D0B39E5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4416146"/>
            <a:ext cx="6584950" cy="216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F4087-6BD9-80DE-9186-73B7CA551B21}"/>
              </a:ext>
            </a:extLst>
          </p:cNvPr>
          <p:cNvSpPr txBox="1"/>
          <p:nvPr/>
        </p:nvSpPr>
        <p:spPr>
          <a:xfrm>
            <a:off x="9523790" y="4002293"/>
            <a:ext cx="251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Curse of Dimensionality?</a:t>
            </a:r>
          </a:p>
        </p:txBody>
      </p:sp>
      <p:pic>
        <p:nvPicPr>
          <p:cNvPr id="6154" name="Picture 10" descr="2D classification problem">
            <a:extLst>
              <a:ext uri="{FF2B5EF4-FFF2-40B4-BE49-F238E27FC236}">
                <a16:creationId xmlns:a16="http://schemas.microsoft.com/office/drawing/2014/main" id="{520E5297-6D7D-2D18-8106-2180AF60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5" y="2191859"/>
            <a:ext cx="2239057" cy="149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F2195-920B-1D4F-3156-88A27CF0241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Vincent </a:t>
            </a:r>
            <a:r>
              <a:rPr lang="en-US" sz="1050" dirty="0" err="1"/>
              <a:t>Spruyt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438773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Types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Problems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27E2B-6F57-7874-8F97-7152E9172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73" y="922676"/>
            <a:ext cx="10034760" cy="150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0ECDA-000F-6173-55C4-A432F17C1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4" y="2896387"/>
            <a:ext cx="10311257" cy="1391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494A2-772E-32A3-AFB7-73028D574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98" y="4755931"/>
            <a:ext cx="10566888" cy="14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33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{D7A7924E-D833-FE4C-B4DE-7546234A67FC}tf10001076</Template>
  <TotalTime>18383</TotalTime>
  <Words>1820</Words>
  <Application>Microsoft Macintosh PowerPoint</Application>
  <PresentationFormat>Widescreen</PresentationFormat>
  <Paragraphs>275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Helvetica</vt:lpstr>
      <vt:lpstr>Inter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83</cp:revision>
  <dcterms:created xsi:type="dcterms:W3CDTF">2023-04-19T12:40:24Z</dcterms:created>
  <dcterms:modified xsi:type="dcterms:W3CDTF">2023-10-10T11:19:50Z</dcterms:modified>
</cp:coreProperties>
</file>